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1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013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390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2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995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832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00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27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99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9841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269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8179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613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748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62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0D398-C6A6-4605-90BD-753FF679C505}" type="datetimeFigureOut">
              <a:rPr lang="ru-RU" smtClean="0"/>
              <a:t>25.02.2023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08FF4A7-2261-46F2-9A61-FE39DAE8AE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2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FD2C2-5711-4BE0-AC7B-8B0D0D9EA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0065" y="404038"/>
            <a:ext cx="9654547" cy="4529470"/>
          </a:xfrm>
        </p:spPr>
        <p:txBody>
          <a:bodyPr>
            <a:noAutofit/>
          </a:bodyPr>
          <a:lstStyle/>
          <a:p>
            <a:pPr algn="ctr"/>
            <a:r>
              <a:rPr lang="ru-RU" sz="6000" dirty="0">
                <a:solidFill>
                  <a:srgbClr val="FF0000"/>
                </a:solidFill>
              </a:rPr>
              <a:t>Нравственно-патриотическое воспитание на логопедических занятиях.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3823C2-C810-4FC8-9AC9-6710144C2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2738" y="5596087"/>
            <a:ext cx="8915399" cy="613328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/>
              <a:t>Подготовила: учитель-логопед Жидких Е.В.</a:t>
            </a:r>
          </a:p>
        </p:txBody>
      </p:sp>
    </p:spTree>
    <p:extLst>
      <p:ext uri="{BB962C8B-B14F-4D97-AF65-F5344CB8AC3E}">
        <p14:creationId xmlns:p14="http://schemas.microsoft.com/office/powerpoint/2010/main" val="1313607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F88102-A292-409E-A60C-2E2F504DB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616687"/>
            <a:ext cx="8911687" cy="62377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Введение: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6D94EE7-6F60-4060-8AC0-99F2926C2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8" y="1329070"/>
            <a:ext cx="11547142" cy="5390707"/>
          </a:xfrm>
        </p:spPr>
        <p:txBody>
          <a:bodyPr>
            <a:normAutofit fontScale="92500" lnSpcReduction="10000"/>
          </a:bodyPr>
          <a:lstStyle/>
          <a:p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Проблема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нравственно-патриотического воспитания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в современном мире актуальна и сложна. Она может быть успешно реализована, только во взаимодействии семьи и педагогического коллектива. Поэтому в решении задач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нравственно-патриотического воспитания дошкольников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первостепенное значение приобретает эффективное налаживание целенаправленного взаимодействия между субъектами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воспитательно-образовательного процесса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Известно, что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дошкольный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возраст – важнейший период становления личности, когда закладываются предпосылки гражданских качеств, развиваются представления детей о человеке, обществе и культуре. В. А. Сухомлинский утверждал, что «детство – каждодневное открытие мира и, поэтому надо делать так, чтобы оно стало, прежде всего, познанием человека и Отечества, их красоты и величия».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Исторически сложилось так, что любовь к Родине, патриотизм во все времена в Российском государстве были чертой национального характера. Но в силу последних перемен все более заметной стала утрата нашим обществом традиционного российского патриотического сознания. В связи с этим очевидна неотложность решения острейших проблем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воспитания патриотизма в работе с детьми дошкольного возраста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. В настоящее время эта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работа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актуальна и особенно трудна, требует большого такта и терпения, так как в молодых семьях вопросы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воспитания патриотизма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, гражданственности не считаются важными и, зачастую, вызывают лишь недоумение.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Чувство патриотизма начинает зарождаться у ребёнка с отношения к семье, к самым близким людям – матери, отцу, бабушке, дедушке. Патриотизм для ребенка – это корни, связывающие его с родным домом и ближайшим окружением, любовь к родным местам, гордость за свой народ, который из поколения в поколение несет народная культур и историческое прошлое страны.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257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F88102-A292-409E-A60C-2E2F504DB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6780" y="616687"/>
            <a:ext cx="10356113" cy="3104708"/>
          </a:xfrm>
        </p:spPr>
        <p:txBody>
          <a:bodyPr>
            <a:noAutofit/>
          </a:bodyPr>
          <a:lstStyle/>
          <a:p>
            <a:pPr algn="r"/>
            <a:r>
              <a:rPr lang="ru-RU" sz="2000" b="1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Моя задача</a:t>
            </a:r>
            <a:r>
              <a:rPr lang="ru-RU" sz="2000" b="0" i="1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, как можно раньше пробудить в растущем человеке любовь к родной земле, с первых шагов формировать у детей черты характера, которые помогут ему стать человеком и гражданином общества;</a:t>
            </a:r>
            <a:r>
              <a:rPr lang="ru-RU" sz="2000" b="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воспитывать</a:t>
            </a:r>
            <a:r>
              <a:rPr lang="ru-RU" sz="2000" b="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000" b="0" i="1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любовь и уважение к самым близким людям – отцу, матери, дедушке, бабушке, к родному дому, детскому саду, родной улице, городу; чувства гордости за достижения своей страны, любовь и уважение к армии, гордость за мужество воинов; развивать интерес к доступным ребенку явлениям общественной жизни</a:t>
            </a:r>
            <a:r>
              <a:rPr lang="ru-RU" sz="20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2000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810BA1F-1B7A-48EF-BB1F-BE08537B7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638" y="2881202"/>
            <a:ext cx="5659011" cy="3700463"/>
          </a:xfrm>
        </p:spPr>
      </p:pic>
    </p:spTree>
    <p:extLst>
      <p:ext uri="{BB962C8B-B14F-4D97-AF65-F5344CB8AC3E}">
        <p14:creationId xmlns:p14="http://schemas.microsoft.com/office/powerpoint/2010/main" val="1463824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91AE05-3104-4E60-8F56-B86A5CD4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740" y="92481"/>
            <a:ext cx="10448260" cy="3628913"/>
          </a:xfrm>
        </p:spPr>
        <p:txBody>
          <a:bodyPr>
            <a:normAutofit/>
          </a:bodyPr>
          <a:lstStyle/>
          <a:p>
            <a:pPr algn="r"/>
            <a:r>
              <a:rPr lang="ru-RU" sz="2400" i="0" dirty="0">
                <a:solidFill>
                  <a:schemeClr val="accent1">
                    <a:lumMod val="75000"/>
                  </a:schemeClr>
                </a:solidFill>
                <a:effectLst/>
              </a:rPr>
              <a:t>Патриотическое воспитание, являясь важной и неотъемлемой составляющей духовно-нравственного развития личности ребенка с недоразвитием речи, может служить средством в коррекционно-развивающей работе с данной категорией детей.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E3080-70D9-49C0-A48B-E0EB193BA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44" y="1832583"/>
            <a:ext cx="11791692" cy="2090831"/>
          </a:xfrm>
        </p:spPr>
        <p:txBody>
          <a:bodyPr>
            <a:normAutofit lnSpcReduction="10000"/>
          </a:bodyPr>
          <a:lstStyle/>
          <a:p>
            <a:r>
              <a:rPr lang="ru-RU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Так в феврале дети знакомятся с темой </a:t>
            </a:r>
            <a:r>
              <a:rPr lang="ru-RU" b="1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«Защитники Отечества»</a:t>
            </a:r>
            <a:r>
              <a:rPr lang="ru-RU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       </a:t>
            </a:r>
          </a:p>
          <a:p>
            <a:pPr marL="0" indent="0">
              <a:buNone/>
            </a:pPr>
            <a:r>
              <a:rPr lang="ru-RU" b="1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На занятиях 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воспитываются чувства уважения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благодарности и любви к людям, защищающим Родину от врагов; словарь детей пополняется новыми словами-синонимами – Отечество – Отчизна - Родина, защитник Отечества – боец, воин, солдат; защищать Родину – охранять, беречь. Также дети учатся образовывать существительные, обозначающие воинов - защитников различных военных профессий – море - моряк, космос – космонавт, граница - пограничник, артиллерия – артиллерист и др.</a:t>
            </a:r>
          </a:p>
          <a:p>
            <a:pPr marL="0" indent="0">
              <a:buNone/>
            </a:pPr>
            <a:r>
              <a:rPr lang="ru-RU" sz="16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	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4C0BFE-E4D5-4EE8-968B-3A2015425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58943" y="2705834"/>
            <a:ext cx="2986349" cy="50174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A83ACF-7701-4509-92D9-3865C2591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891" y="3739238"/>
            <a:ext cx="5309062" cy="298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7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90A5868-8A8A-4F16-BA4D-E0291D95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651" y="1272833"/>
            <a:ext cx="6539023" cy="5372515"/>
          </a:xfrm>
        </p:spPr>
        <p:txBody>
          <a:bodyPr>
            <a:normAutofit/>
          </a:bodyPr>
          <a:lstStyle/>
          <a:p>
            <a:pPr algn="just"/>
            <a:r>
              <a:rPr lang="ru-RU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Существительные.</a:t>
            </a:r>
            <a:r>
              <a:rPr lang="ru-RU" sz="20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Раскрыть значение слов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: Отечество, армия, присяга, защитник, военный, полководец, офицер, солдат, командир, доброволец, артиллерия, ракетчик, пограничник, моряк, десантник, танкист.</a:t>
            </a:r>
            <a:endParaRPr lang="ru-RU" sz="20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Прилагательные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: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 храбрый, смелый, отважный (воин, защитник) мужественный, героический, доблестный (поступок, подвиг)</a:t>
            </a:r>
            <a:endParaRPr lang="ru-RU" sz="20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Глаголы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защищать, охранять (Родину, Отчизну, Отечество), воевать (с врагом), побеждать (врага, неприятеля), служить (в армии, в войсках), стать (артиллеристом, танкистом, ракетчиком, десантником, пограничником, моряком).</a:t>
            </a:r>
            <a:endParaRPr lang="ru-RU" sz="20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sz="20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Однокоренные слова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защитник, защитница, защищать, защита, защититься, защитный. 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7B230-AF8F-40B6-B7AA-BDB7CB3668A0}"/>
              </a:ext>
            </a:extLst>
          </p:cNvPr>
          <p:cNvSpPr txBox="1"/>
          <p:nvPr/>
        </p:nvSpPr>
        <p:spPr>
          <a:xfrm>
            <a:off x="1714057" y="558929"/>
            <a:ext cx="8934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Предусматривается введение в активный словарь: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51AEEF-50AF-428F-A14E-3AB0702F8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885" y="2200944"/>
            <a:ext cx="4720331" cy="280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27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A5CA33E-EA53-4666-B59E-7CBCEFA81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609" y="276447"/>
            <a:ext cx="11656828" cy="616688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                     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</a:rPr>
              <a:t>			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Первый весенний месяц всегда посвящен теме </a:t>
            </a:r>
            <a:r>
              <a:rPr lang="ru-RU" sz="24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Женщин</a:t>
            </a:r>
            <a:r>
              <a:rPr lang="ru-RU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 </a:t>
            </a:r>
            <a:endParaRPr lang="ru-RU" sz="24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                 На занятиях прививается чувство уважения и любви к маме, бабушке, сестренке, </a:t>
            </a:r>
            <a:r>
              <a:rPr lang="ru-RU" sz="24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дошкольники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узнают много нового о женских профессиях. Используются дидактические игры </a:t>
            </a:r>
            <a:r>
              <a:rPr lang="ru-RU" sz="2400" b="0" i="1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«Подбери признак»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: мама – какая, бабушка – какая, сестренка, </a:t>
            </a:r>
            <a:r>
              <a:rPr lang="ru-RU" sz="240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 др. 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; </a:t>
            </a:r>
          </a:p>
          <a:p>
            <a:pPr marL="0" indent="0">
              <a:buNone/>
            </a:pPr>
            <a:r>
              <a:rPr lang="ru-RU" sz="2400" b="0" i="1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2400" b="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«Назови ласково»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- мамочка, мамуля, матушка и др. ;</a:t>
            </a:r>
          </a:p>
          <a:p>
            <a:pPr marL="0" indent="0">
              <a:buNone/>
            </a:pPr>
            <a:r>
              <a:rPr lang="ru-RU" sz="2400" b="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«Кому что нужно для 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работы</a:t>
            </a:r>
            <a:r>
              <a:rPr lang="ru-RU" sz="2400" b="0" i="1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?»</a:t>
            </a:r>
            <a:r>
              <a:rPr lang="ru-RU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повару – кастрюля, поварешка; </a:t>
            </a:r>
            <a:r>
              <a:rPr lang="ru-RU" sz="2400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учителю – учебник</a:t>
            </a:r>
            <a:r>
              <a:rPr lang="ru-RU" sz="2400" b="0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ru-RU" sz="2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тетради, ручка, мел и т. д.</a:t>
            </a:r>
          </a:p>
          <a:p>
            <a:pPr marL="0" indent="0">
              <a:buNone/>
            </a:pPr>
            <a:r>
              <a:rPr lang="ru-RU" sz="2400" b="0" i="0" u="sng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Чистоговорки по автоматизации звуков:</a:t>
            </a: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АМА-АМА-АМА- моя нарядная мама                                                          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АМЫ-АМЫ-АМЫ- праздник у мамы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АРКИ-АРКИ-АРКИ- мамины подарки                                                              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ТЫ-ТЫ-ТЫ- дарят женщинам цветы                                                             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ОК-ОК-ОК- для мамочки цветок                                                                     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УЛЯ-УЛЯ-УЛЯ- любимая бабуля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РЮ-РЮ-РЮ- цветок бабуле подарю                                                               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АТЬ-АТЬ-АТЬ- женщин надо защищать                                                   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УЛИ-УЛИ-УЛИ- праздник у бабули                                                                          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РУ-РУ-РУ- я порадую сестру                                                                      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1800" b="0" i="0" u="none" strike="noStrike" dirty="0">
                <a:solidFill>
                  <a:srgbClr val="205968"/>
                </a:solidFill>
                <a:effectLst/>
                <a:latin typeface="Times New Roman" panose="02020603050405020304" pitchFamily="18" charset="0"/>
              </a:rPr>
              <a:t>АРКИ-АРКИ-АРКИ-для девочек подарки   </a:t>
            </a:r>
            <a:endParaRPr lang="ru-RU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153E3C-A7AE-44ED-8F4B-26F8E5245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51" y="3074805"/>
            <a:ext cx="5610446" cy="315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76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13E61-09EB-479E-A7A3-E99806AD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884" y="223284"/>
            <a:ext cx="10366743" cy="2030818"/>
          </a:xfrm>
        </p:spPr>
        <p:txBody>
          <a:bodyPr>
            <a:normAutofit fontScale="90000"/>
          </a:bodyPr>
          <a:lstStyle/>
          <a:p>
            <a:r>
              <a:rPr lang="ru-R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                                                                        Блок «Космос»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Helvetica Neue"/>
              </a:rPr>
            </a:b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</a:rPr>
              <a:t>Задачи</a:t>
            </a:r>
            <a:r>
              <a:rPr lang="ru-RU" sz="2000" b="1" i="1" dirty="0">
                <a:solidFill>
                  <a:srgbClr val="C00000"/>
                </a:solidFill>
                <a:latin typeface="Helvetica Neue"/>
              </a:rPr>
              <a:t>: 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Воспитывать чувство гордости за родную страну, первой покорившей космос.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Helvetica Neue"/>
              </a:rPr>
            </a:b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Обогатить представления и знания детей о космосе и новых достижениях в его изучении.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Helvetica Neue"/>
              </a:rPr>
            </a:b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Расширять и активизировать словарь словами-предметами, признаками, действиями, учить правильно согласовывать существительные с прилагательными, числительными, правильно образовывать однокоренные слова.</a:t>
            </a:r>
            <a:b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Helvetica Neue"/>
              </a:rPr>
              <a:t>           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E2A5C8-C40F-4FDA-9D7F-0F0CD3803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845" y="2062716"/>
            <a:ext cx="11647781" cy="4572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Ввести в активный словарь:</a:t>
            </a:r>
            <a:endParaRPr lang="ru-RU" b="0" i="0" dirty="0">
              <a:solidFill>
                <a:schemeClr val="accent1">
                  <a:lumMod val="75000"/>
                </a:schemeClr>
              </a:solidFill>
              <a:effectLst/>
              <a:latin typeface="Helvetica Neue"/>
            </a:endParaRPr>
          </a:p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Существительные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Земля, Луна, Солнце, космос, спутник, ракета, планета, звезда, космонавт, станция, скафандр, невесомость, астроном, телескоп, орбита., Меркурий, Венера, Марс, Юпитер, Сатурн, Плутон, Уран, Нептун.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Прилагательные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Солнечный, лунный (свет), спутник (искусственный), космическая (орбита, станция), большая (звезда, планета, ракета), скафандр (космонавта), яркая (звезда), земной (на Земле), лунный (на Луне), солнечный (на Солнце)., межпланетный (корабль).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Глаголы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Лететь (на ракете, спутнике). Прилуняться (на Луне), приземляться (на Земле),взлетать (с Земли, с Луны),вращаться (вокруг Земли, Луны, звезды).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Антонимы</a:t>
            </a: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Далеко – близко. Высоко – низко. Улететь – прилететь, взлетать – приземлиться, темно – светло., яркий - тусклый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Однокоренные слова.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Земля, земной, приземлиться, земляне. Луна, лунный, прилуниться, луноход. Солнце, солнышко, солнечный. Космос, космический, космонавт, космонавтика, космодром.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0923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D4138-B218-4463-95D5-A1AD77FF7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251" y="422091"/>
            <a:ext cx="9920361" cy="81128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Чистоговорки в блоке «Космос»: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FAEECE-2B95-4698-8CD4-5B8D223E7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184" y="988828"/>
            <a:ext cx="8915400" cy="5528930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Зажглась зеленая звезда, запустим звездолет туда.</a:t>
            </a:r>
            <a:r>
              <a:rPr lang="ru-RU" b="0" i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             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Ля-ля-ля – наша планета Земля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Мос-мос-мос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бескрайний космос</a:t>
            </a: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Ник-ник-ник – на орбите спутник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Зда-зда-зда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полярная звезда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Уть-уть-уть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далекий млечный путь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Ета-ета-ета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вверх летит ракета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Авт-авт-авт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в ракете космонавт</a:t>
            </a: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Ну-ну-ну – вижу я луну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Онце-онце-онце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греет Землю Солнце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Арс-арс-арс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полетим на Марс</a:t>
            </a: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Ане-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ане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ане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на Марсе – марсиане</a:t>
            </a:r>
          </a:p>
          <a:p>
            <a:pPr algn="l"/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Ит-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ит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ит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летит метеорит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Оид-оид-оид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огромный астероид</a:t>
            </a:r>
          </a:p>
          <a:p>
            <a:pPr algn="l"/>
            <a:r>
              <a:rPr lang="ru-RU" b="0" i="0" dirty="0" err="1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Ета-ета-ета</a:t>
            </a:r>
            <a:r>
              <a:rPr lang="ru-RU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 – хвостатая комета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0D3050-A49C-44B7-8592-6F6D95218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221" y="1529542"/>
            <a:ext cx="4988216" cy="498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70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7B081-8959-4CD3-8DDD-BF6F3DF1E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8167" y="106327"/>
            <a:ext cx="10185991" cy="1158948"/>
          </a:xfrm>
        </p:spPr>
        <p:txBody>
          <a:bodyPr>
            <a:noAutofit/>
          </a:bodyPr>
          <a:lstStyle/>
          <a:p>
            <a:r>
              <a:rPr lang="ru-R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>                                               Блок «День Победы»</a:t>
            </a:r>
            <a:br>
              <a:rPr lang="ru-RU" sz="2000" b="0" i="0" dirty="0">
                <a:solidFill>
                  <a:srgbClr val="FF0000"/>
                </a:solidFill>
                <a:effectLst/>
                <a:latin typeface="Helvetica Neue"/>
              </a:rPr>
            </a:br>
            <a:r>
              <a:rPr lang="ru-RU" sz="2000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Задачи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: 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Воспитывать любовь, гордость и уважение к Родине и её защитникам. Расширять знания детей о Великой Отечественной войне, о воинах-освободителях, одержавших славную Победу.</a:t>
            </a:r>
            <a:br>
              <a:rPr lang="ru-RU" sz="2000" b="0" i="0" dirty="0">
                <a:solidFill>
                  <a:srgbClr val="333333"/>
                </a:solidFill>
                <a:effectLst/>
                <a:latin typeface="Helvetica Neue"/>
              </a:rPr>
            </a:b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6A7D33-F35D-4D9D-AEEA-65DA25D36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344" y="1467293"/>
            <a:ext cx="7028121" cy="528438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8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	Обогащать словарный запас детей по теме, учить использовать в речи образные выражения, синонимы и антонимы, ввести в активный словарь:</a:t>
            </a:r>
            <a:endParaRPr lang="ru-RU" sz="1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ru-RU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Существительные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победа, памятник, монумент, обелиск, герой, память, слава, салют, ветеран, парад, атака, мир, свобода.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ru-RU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Прилагательные.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Вечный (огонь), великий, бессмертный, героический (подвиг), памятный (день), торжественный, военный (парад), прекрасный, разноцветный, красочный (салют).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ru-RU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Глаголы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: воевать (за Родину), защищать (Отчизну, Отечество), побеждать (врага, фашистов), поздравлять, помнить, чтить (воинов, ветеранов), одержать (Победу).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ru-RU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Антонимы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Война – мир. Добро – зло. Враг – Друг. Помнить – забывать. Начало – конец. Победа – поражение. Храбрый – трусливый. Спасти – погубить.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r>
              <a:rPr lang="ru-RU" b="0" i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Пословицы и поговорки</a:t>
            </a:r>
            <a:r>
              <a:rPr lang="ru-RU" b="0" i="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Бой отвагу любит. На фронте воевать – славу добывать. Красна девушка косами, а солдат – орденами. Мир строит – война разрушает.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</a:rPr>
              <a:t>Контролировать звукопроизношение, работать по совершенствованию слоговой структуры сложных слов.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6901FA-6777-4E18-98BE-A751A1CB2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154" y="1217908"/>
            <a:ext cx="3654056" cy="553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273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EFB04-A840-4CD0-B962-5333161CF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107" y="624110"/>
            <a:ext cx="10058400" cy="128089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1"/>
                </a:solidFill>
              </a:rPr>
              <a:t>День памяти «Освобождение Сталинграда»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F651C6-1AE3-4BF8-B729-D8036398F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279" y="1488558"/>
            <a:ext cx="10760333" cy="4422664"/>
          </a:xfrm>
        </p:spPr>
        <p:txBody>
          <a:bodyPr/>
          <a:lstStyle/>
          <a:p>
            <a:r>
              <a:rPr lang="ru-RU" b="0" i="0" dirty="0">
                <a:effectLst/>
                <a:latin typeface="YS Text"/>
              </a:rPr>
              <a:t>В России сегодня памятная дата — </a:t>
            </a:r>
            <a:r>
              <a:rPr lang="ru-RU" b="1" i="0" dirty="0">
                <a:effectLst/>
                <a:latin typeface="YS Text"/>
              </a:rPr>
              <a:t>День</a:t>
            </a:r>
            <a:r>
              <a:rPr lang="ru-RU" b="0" i="0" dirty="0">
                <a:effectLst/>
                <a:latin typeface="YS Text"/>
              </a:rPr>
              <a:t> победы в Сталинградской битве. 2 февраля 1943 года советские войска разгромили немецко-фашистских захватчиков. Это было крупнейшее, кровопролитное и переломное сражение не только для Великой Отечественной, но и всей второй мировой. Эта победа вернула всему человечеству веру — фашизм будет сломлен.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B99BE2-7B6A-4AE7-855E-D59EB192D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09" y="3037274"/>
            <a:ext cx="5541819" cy="36354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8E261B-52F5-468C-B5DF-90977768A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84" y="3051561"/>
            <a:ext cx="5505409" cy="36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80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C68F7-9983-4605-B611-A6E676BB9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414" y="471616"/>
            <a:ext cx="10441171" cy="1888812"/>
          </a:xfrm>
        </p:spPr>
        <p:txBody>
          <a:bodyPr>
            <a:noAutofit/>
          </a:bodyPr>
          <a:lstStyle/>
          <a:p>
            <a:r>
              <a:rPr lang="ru-RU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Основной лексической темой является </a:t>
            </a:r>
            <a:r>
              <a:rPr lang="ru-RU" sz="2000" b="0" i="1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«Мое Отечество – Россия»</a:t>
            </a:r>
            <a:r>
              <a:rPr lang="ru-RU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. </a:t>
            </a:r>
            <a:br>
              <a:rPr lang="ru-RU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</a:br>
            <a:r>
              <a:rPr lang="ru-RU" sz="20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Для определения форсированности представлений у </a:t>
            </a:r>
            <a:r>
              <a:rPr lang="ru-RU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дошкольников о названии села</a:t>
            </a:r>
            <a:r>
              <a:rPr lang="ru-RU" sz="20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, в котором они живут, своего адреса, о сельских объектах, о профессиях сельчан, я предлагала детям вопросы, в ходе анализа которых стало возможным определить степень представлений о родном селе.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12A97D-10E7-40EF-92B3-E407F4024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804" y="2360428"/>
            <a:ext cx="5920120" cy="4380614"/>
          </a:xfrm>
        </p:spPr>
        <p:txBody>
          <a:bodyPr/>
          <a:lstStyle/>
          <a:p>
            <a:pPr marL="0" indent="0">
              <a:buNone/>
            </a:pPr>
            <a:r>
              <a:rPr lang="ru-RU" sz="18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В данном направлении по вышеуказанной теме подбираются специальные задания и упражнения (чистоговорки, пословицы, речевые и пальчиковые игры). Например:</a:t>
            </a:r>
          </a:p>
          <a:p>
            <a:pPr marL="0" indent="0" algn="ctr">
              <a:buNone/>
            </a:pP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АША-АША-АША — Россия — родина наша; </a:t>
            </a:r>
          </a:p>
          <a:p>
            <a:pPr marL="0" indent="0" algn="ctr">
              <a:buNone/>
            </a:pP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ЕЧЬ-ЕЧЬ-ЕЧЬ- Родину будим беречь;</a:t>
            </a:r>
          </a:p>
          <a:p>
            <a:pPr marL="0" indent="0" algn="ctr">
              <a:buNone/>
            </a:pPr>
            <a:r>
              <a:rPr lang="ru-RU" b="1" i="0" dirty="0">
                <a:solidFill>
                  <a:schemeClr val="accent1">
                    <a:lumMod val="75000"/>
                  </a:schemeClr>
                </a:solidFill>
                <a:effectLst/>
                <a:latin typeface="Verdana" panose="020B0604030504040204" pitchFamily="34" charset="0"/>
              </a:rPr>
              <a:t> ТРУ-ТРУ-ТРУ — защитим страну и т. д.</a:t>
            </a:r>
          </a:p>
          <a:p>
            <a:pPr marL="0" indent="0">
              <a:buNone/>
            </a:pPr>
            <a:r>
              <a:rPr lang="ru-RU" sz="1800" b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На занятиях решаются речевые задачи – автоматизация звукопроизношения, развитие логического мышления и долговременной памяти</a:t>
            </a:r>
            <a:r>
              <a:rPr lang="ru-RU" sz="18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F265AC-04B2-45B2-A747-B7D5F9425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36" y="2531613"/>
            <a:ext cx="524256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43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DC9B0-C2B3-4210-802F-493ECD43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184" y="37268"/>
            <a:ext cx="10111562" cy="1280890"/>
          </a:xfrm>
        </p:spPr>
        <p:txBody>
          <a:bodyPr>
            <a:normAutofit fontScale="90000"/>
          </a:bodyPr>
          <a:lstStyle/>
          <a:p>
            <a:r>
              <a:rPr lang="ru-RU" sz="3100" b="0" i="0" dirty="0">
                <a:solidFill>
                  <a:srgbClr val="FF0000"/>
                </a:solidFill>
                <a:effectLst/>
                <a:latin typeface="PT Sans" panose="020B0604020202020204" pitchFamily="34" charset="-52"/>
              </a:rPr>
              <a:t>«Все профессии хороши» </a:t>
            </a:r>
            <a:r>
              <a:rPr lang="ru-RU" sz="3100" b="0" i="0" dirty="0">
                <a:solidFill>
                  <a:srgbClr val="333333"/>
                </a:solidFill>
                <a:effectLst/>
                <a:latin typeface="PT Sans" panose="020B0604020202020204" pitchFamily="34" charset="-52"/>
              </a:rPr>
              <a:t>, где формируется понятие о важности и нужности всех профессий, от том, что труд людей следует уважать.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D7E7D9-4FC0-4623-AF18-25D71FD67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706" y="1535364"/>
            <a:ext cx="8915400" cy="3777622"/>
          </a:xfrm>
        </p:spPr>
        <p:txBody>
          <a:bodyPr>
            <a:norm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 – РА – РА – нам готовят повара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 – РА – РА – медицинская сестра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АС – АС – АС – няня кормит нас</a:t>
            </a:r>
            <a:endParaRPr lang="ru-RU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 – 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 -</a:t>
            </a:r>
            <a:r>
              <a:rPr 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 - за рулем шофёр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РИСТ-РИСТ-РИСТ- в поле тракторист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48BB9F-2186-40B5-9CE0-6D8413395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04" y="3780675"/>
            <a:ext cx="4248914" cy="29977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C221BB-0DE7-40F3-A7D0-4FA8178A8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604" y="1075489"/>
            <a:ext cx="4755746" cy="555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34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654C8-7049-4017-8A5D-92DF59FDC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094" y="505917"/>
            <a:ext cx="10324986" cy="1239756"/>
          </a:xfrm>
        </p:spPr>
        <p:txBody>
          <a:bodyPr>
            <a:normAutofit/>
          </a:bodyPr>
          <a:lstStyle/>
          <a:p>
            <a:r>
              <a:rPr lang="ru-RU" sz="2200" b="0" i="1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Работая над развитием связной речи мы закрепляем с детьми новые слова. Строим с ними фразы и предложения. Учимся составлять рассказы по сюжетной картинке, по </a:t>
            </a:r>
            <a:r>
              <a:rPr lang="ru-RU" sz="2200" b="0" i="1" dirty="0" err="1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мнемотаблице</a:t>
            </a:r>
            <a:r>
              <a:rPr lang="ru-RU" sz="2200" b="0" i="1" dirty="0">
                <a:solidFill>
                  <a:schemeClr val="tx1"/>
                </a:solidFill>
                <a:effectLst/>
                <a:latin typeface="PT Sans" panose="020B0503020203020204" pitchFamily="34" charset="-52"/>
              </a:rPr>
              <a:t>.</a:t>
            </a: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F295DD-6D95-4D78-A481-B1B7DACCD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669" y="2327564"/>
            <a:ext cx="6007331" cy="38446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771FD3-C14C-4A43-B27F-BFA4B271E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79" y="2327564"/>
            <a:ext cx="5835321" cy="384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89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B927C3-05B7-40AF-AD3F-1B8253348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45" y="249382"/>
            <a:ext cx="9908568" cy="1655618"/>
          </a:xfrm>
        </p:spPr>
        <p:txBody>
          <a:bodyPr>
            <a:normAutofit/>
          </a:bodyPr>
          <a:lstStyle/>
          <a:p>
            <a:r>
              <a:rPr lang="ru-RU" sz="2000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В теме 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«Семья»</a:t>
            </a:r>
            <a:r>
              <a:rPr lang="ru-RU" sz="2000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- формируется представление о родственных отношениях в семье. О любви и уважении внутри семьи, к старшему поколению, родному дому.</a:t>
            </a: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5A7C40-054B-43E4-8530-580FCB426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210" y="1635882"/>
            <a:ext cx="4656174" cy="3777622"/>
          </a:xfrm>
        </p:spPr>
        <p:txBody>
          <a:bodyPr>
            <a:normAutofit/>
          </a:bodyPr>
          <a:lstStyle/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 – </a:t>
            </a:r>
            <a:r>
              <a:rPr lang="ru-RU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0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ул</a:t>
            </a: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папа чинит стул.</a:t>
            </a:r>
          </a:p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 – РА – РА - младшая сестра.</a:t>
            </a:r>
          </a:p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АТ – АТ – АТ - мой любимый брат.</a:t>
            </a:r>
          </a:p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АТ – АТ – АТ - у меня есть брат.</a:t>
            </a:r>
          </a:p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РОЙ – РОЙ – РОЙ – поиграю я с сестрой.</a:t>
            </a:r>
          </a:p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ЛА – ЛА – ЛА - тетушка пришла.</a:t>
            </a:r>
          </a:p>
          <a:p>
            <a:pPr algn="l"/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ЛЮ – ЛЮ – ЛЮ - я люблю свою семью.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4EA82F-E9B0-430E-9DC9-E48056EE6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84" y="1635882"/>
            <a:ext cx="7104611" cy="441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27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D184DF-D9FA-44B6-95E8-6F2D44D28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210" y="499730"/>
            <a:ext cx="10132827" cy="1649819"/>
          </a:xfrm>
        </p:spPr>
        <p:txBody>
          <a:bodyPr>
            <a:noAutofit/>
          </a:bodyPr>
          <a:lstStyle/>
          <a:p>
            <a:r>
              <a:rPr lang="ru-RU" sz="16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	</a:t>
            </a:r>
            <a:r>
              <a:rPr lang="ru-RU" sz="16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Таким образом на своих занятиях узкие специалисты ДОУ создают условия, которые способствуют правильному формированию нравственно- патриотических чувств ребенка дошкольного возраста.</a:t>
            </a:r>
            <a:br>
              <a:rPr lang="ru-RU" sz="16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r>
              <a:rPr lang="ru-RU" sz="16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	Чем мы можем гордиться, так это своей историей. Мне хочется пробудить в детях чувство гордости за русских людей, давших миру великих полководцев и мыслителей, освободителей мира от фашизма и первопроходцев космоса.</a:t>
            </a:r>
            <a:br>
              <a:rPr lang="ru-RU" sz="1600" b="0" i="1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</a:br>
            <a:endParaRPr lang="ru-RU" sz="1600" i="1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2984808-BC3E-4F42-A44D-266D947C2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95" y="2420678"/>
            <a:ext cx="6716888" cy="3778250"/>
          </a:xfrm>
        </p:spPr>
      </p:pic>
    </p:spTree>
    <p:extLst>
      <p:ext uri="{BB962C8B-B14F-4D97-AF65-F5344CB8AC3E}">
        <p14:creationId xmlns:p14="http://schemas.microsoft.com/office/powerpoint/2010/main" val="24024206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195</TotalTime>
  <Words>1762</Words>
  <Application>Microsoft Office PowerPoint</Application>
  <PresentationFormat>Широкоэкранный</PresentationFormat>
  <Paragraphs>90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Arial</vt:lpstr>
      <vt:lpstr>Calibri</vt:lpstr>
      <vt:lpstr>Century Gothic</vt:lpstr>
      <vt:lpstr>Helvetica Neue</vt:lpstr>
      <vt:lpstr>PT Sans</vt:lpstr>
      <vt:lpstr>Times New Roman</vt:lpstr>
      <vt:lpstr>Verdana</vt:lpstr>
      <vt:lpstr>Wingdings 3</vt:lpstr>
      <vt:lpstr>YS Text</vt:lpstr>
      <vt:lpstr>Легкий дым</vt:lpstr>
      <vt:lpstr>Нравственно-патриотическое воспитание на логопедических занятиях.</vt:lpstr>
      <vt:lpstr>Введение:</vt:lpstr>
      <vt:lpstr>Моя задача, как можно раньше пробудить в растущем человеке любовь к родной земле, с первых шагов формировать у детей черты характера, которые помогут ему стать человеком и гражданином общества; воспитывать любовь и уважение к самым близким людям – отцу, матери, дедушке, бабушке, к родному дому, детскому саду, родной улице, городу; чувства гордости за достижения своей страны, любовь и уважение к армии, гордость за мужество воинов; развивать интерес к доступным ребенку явлениям общественной жизни.</vt:lpstr>
      <vt:lpstr>Патриотическое воспитание, являясь важной и неотъемлемой составляющей духовно-нравственного развития личности ребенка с недоразвитием речи, может служить средством в коррекционно-развивающей работе с данной категорией детей.</vt:lpstr>
      <vt:lpstr>Презентация PowerPoint</vt:lpstr>
      <vt:lpstr>Презентация PowerPoint</vt:lpstr>
      <vt:lpstr>                                                                         Блок «Космос» Задачи: Воспитывать чувство гордости за родную страну, первой покорившей космос. Обогатить представления и знания детей о космосе и новых достижениях в его изучении. Расширять и активизировать словарь словами-предметами, признаками, действиями, учить правильно согласовывать существительные с прилагательными, числительными, правильно образовывать однокоренные слова.             </vt:lpstr>
      <vt:lpstr>Чистоговорки в блоке «Космос»: </vt:lpstr>
      <vt:lpstr>                                               Блок «День Победы» Задачи: Воспитывать любовь, гордость и уважение к Родине и её защитникам. Расширять знания детей о Великой Отечественной войне, о воинах-освободителях, одержавших славную Победу. </vt:lpstr>
      <vt:lpstr>День памяти «Освобождение Сталинграда»</vt:lpstr>
      <vt:lpstr>Основной лексической темой является «Мое Отечество – Россия».  Для определения форсированности представлений у дошкольников о названии села, в котором они живут, своего адреса, о сельских объектах, о профессиях сельчан, я предлагала детям вопросы, в ходе анализа которых стало возможным определить степень представлений о родном селе.</vt:lpstr>
      <vt:lpstr>«Все профессии хороши» , где формируется понятие о важности и нужности всех профессий, от том, что труд людей следует уважать.  </vt:lpstr>
      <vt:lpstr>Работая над развитием связной речи мы закрепляем с детьми новые слова. Строим с ними фразы и предложения. Учимся составлять рассказы по сюжетной картинке, по мнемотаблице.</vt:lpstr>
      <vt:lpstr>В теме «Семья» - формируется представление о родственных отношениях в семье. О любви и уважении внутри семьи, к старшему поколению, родному дому.</vt:lpstr>
      <vt:lpstr> Таким образом на своих занятиях узкие специалисты ДОУ создают условия, которые способствуют правильному формированию нравственно- патриотических чувств ребенка дошкольного возраста.  Чем мы можем гордиться, так это своей историей. Мне хочется пробудить в детях чувство гордости за русских людей, давших миру великих полководцев и мыслителей, освободителей мира от фашизма и первопроходцев космоса.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Нравственно-патриотическое воспитание на логопедических занятиях.</dc:title>
  <dc:creator>Lena</dc:creator>
  <cp:lastModifiedBy>Lena</cp:lastModifiedBy>
  <cp:revision>18</cp:revision>
  <dcterms:created xsi:type="dcterms:W3CDTF">2023-02-25T09:10:24Z</dcterms:created>
  <dcterms:modified xsi:type="dcterms:W3CDTF">2023-02-25T12:26:15Z</dcterms:modified>
</cp:coreProperties>
</file>