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5637" y="381424"/>
            <a:ext cx="7766936" cy="727286"/>
          </a:xfrm>
        </p:spPr>
        <p:txBody>
          <a:bodyPr/>
          <a:lstStyle/>
          <a:p>
            <a:r>
              <a:rPr lang="ru-RU" dirty="0" smtClean="0"/>
              <a:t>Пальчиковые дорожки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41707" y="5761101"/>
            <a:ext cx="7766936" cy="1096899"/>
          </a:xfrm>
        </p:spPr>
        <p:txBody>
          <a:bodyPr/>
          <a:lstStyle/>
          <a:p>
            <a:r>
              <a:rPr lang="ru-RU" dirty="0" smtClean="0"/>
              <a:t>Учитель-логопед </a:t>
            </a:r>
          </a:p>
          <a:p>
            <a:r>
              <a:rPr lang="ru-RU" dirty="0" smtClean="0"/>
              <a:t>Жидких Е.В.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10" y="1268730"/>
            <a:ext cx="5283200" cy="35109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" y="2668025"/>
            <a:ext cx="5204460" cy="390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15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37479"/>
            <a:ext cx="11772900" cy="6046151"/>
          </a:xfrm>
        </p:spPr>
        <p:txBody>
          <a:bodyPr>
            <a:normAutofit/>
          </a:bodyPr>
          <a:lstStyle/>
          <a:p>
            <a:r>
              <a:rPr lang="ru-RU" sz="2800" dirty="0"/>
              <a:t>Еще в Древнем Китае было известно, что пальчиковые игры приводят в равновесие тело и разум. А ещё снимают напряжение и усталость. Мелкая моторика рук неразрывно связана с мышлением и речью. И её развитие благоприятно сказывается на совершенствовании когнитивных возможностей детей. Лучший способ развития координации и мелкой моторики рук ребенка -пальчиковые игры. </a:t>
            </a:r>
            <a:endParaRPr lang="ru-RU" sz="2800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" y="3455670"/>
            <a:ext cx="4286250" cy="32194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3455670"/>
            <a:ext cx="4632960" cy="320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1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251461"/>
            <a:ext cx="12009120" cy="5760719"/>
          </a:xfrm>
        </p:spPr>
        <p:txBody>
          <a:bodyPr>
            <a:normAutofit/>
          </a:bodyPr>
          <a:lstStyle/>
          <a:p>
            <a:r>
              <a:rPr lang="ru-RU" sz="3200" dirty="0"/>
              <a:t>В большой семье пальчиковых игр заслуживает внимания игровая технология для пальцев на плоскости по определённым ориентирам -«пальчиковые дорожки»: разновидности таблиц с определёнными ориентирами для «ходьбы» пальцами, составленные от простого к сложному, т. е., от простых схем, где задействованы 1-2 пальца, до сложных. Разрешите вас познакомить с двумя необычными видами пальчиковых дорожек. Итак...</a:t>
            </a:r>
            <a:endParaRPr lang="ru-RU" sz="3200" dirty="0"/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80" y="4240530"/>
            <a:ext cx="5384495" cy="2617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037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816" y="969"/>
            <a:ext cx="3777138" cy="34228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3721608"/>
            <a:ext cx="4674870" cy="284273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11" y="114300"/>
            <a:ext cx="5217129" cy="31961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970" y="3534248"/>
            <a:ext cx="5142230" cy="32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213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5070" y="868679"/>
            <a:ext cx="4766310" cy="5623561"/>
          </a:xfrm>
        </p:spPr>
        <p:txBody>
          <a:bodyPr/>
          <a:lstStyle/>
          <a:p>
            <a:r>
              <a:rPr lang="ru-RU" dirty="0" err="1"/>
              <a:t>ВЕЛКРОшка</a:t>
            </a:r>
            <a:r>
              <a:rPr lang="ru-RU" dirty="0"/>
              <a:t>–пальчиковая дорожка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/>
              <a:t>автор –Емельянова Олеся)Игра </a:t>
            </a:r>
            <a:r>
              <a:rPr lang="ru-RU" dirty="0" smtClean="0"/>
              <a:t>позволяет</a:t>
            </a:r>
          </a:p>
          <a:p>
            <a:pPr marL="0" indent="0">
              <a:buNone/>
            </a:pPr>
            <a:r>
              <a:rPr lang="ru-RU" dirty="0" smtClean="0"/>
              <a:t>-Развивать моторику </a:t>
            </a:r>
            <a:r>
              <a:rPr lang="ru-RU" dirty="0"/>
              <a:t>кистей и пальцев рук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-координацию движений кистей рук и пальцев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/>
              <a:t>зрительное и тактильное восприятие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/>
              <a:t>мышление, память, внимание, воображение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-</a:t>
            </a:r>
            <a:r>
              <a:rPr lang="ru-RU" dirty="0" smtClean="0"/>
              <a:t>Формировать контроль </a:t>
            </a:r>
            <a:r>
              <a:rPr lang="ru-RU" dirty="0"/>
              <a:t>за мышечными ощущениями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/>
              <a:t>пространственные представления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dirty="0"/>
              <a:t>положительный эмоциональный настрой на совместную деятельность.</a:t>
            </a:r>
            <a:endParaRPr lang="ru-RU" dirty="0"/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425" y="3589019"/>
            <a:ext cx="4190236" cy="32591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38" y="228365"/>
            <a:ext cx="4674611" cy="324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75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704" y="228919"/>
            <a:ext cx="6009216" cy="116554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Строим пальчиковые дорожки –геометрические фигуры... </a:t>
            </a:r>
            <a:r>
              <a:rPr lang="ru-RU" dirty="0" smtClean="0"/>
              <a:t>И осваиваем </a:t>
            </a:r>
            <a:r>
              <a:rPr lang="ru-RU" dirty="0"/>
              <a:t>пространство листа</a:t>
            </a:r>
            <a:r>
              <a:rPr lang="ru-RU" dirty="0" smtClean="0"/>
              <a:t>. Причём </a:t>
            </a:r>
            <a:r>
              <a:rPr lang="ru-RU" dirty="0"/>
              <a:t>фактура </a:t>
            </a:r>
            <a:r>
              <a:rPr lang="ru-RU" dirty="0" err="1"/>
              <a:t>велкро</a:t>
            </a:r>
            <a:r>
              <a:rPr lang="ru-RU" dirty="0"/>
              <a:t> позволяет выполнять задания наощупь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8620" y="4355098"/>
            <a:ext cx="58293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</a:rPr>
              <a:t>Строим пальчиковые дорожки –геометрические фигуры... </a:t>
            </a:r>
            <a:r>
              <a:rPr lang="ru-RU" dirty="0" err="1">
                <a:latin typeface="Arial" panose="020B0604020202020204" pitchFamily="34" charset="0"/>
              </a:rPr>
              <a:t>иосваиваем</a:t>
            </a:r>
            <a:r>
              <a:rPr lang="ru-RU" dirty="0">
                <a:latin typeface="Arial" panose="020B0604020202020204" pitchFamily="34" charset="0"/>
              </a:rPr>
              <a:t> пространство </a:t>
            </a:r>
            <a:r>
              <a:rPr lang="ru-RU" dirty="0" err="1">
                <a:latin typeface="Arial" panose="020B0604020202020204" pitchFamily="34" charset="0"/>
              </a:rPr>
              <a:t>листа.Причём</a:t>
            </a:r>
            <a:r>
              <a:rPr lang="ru-RU" dirty="0">
                <a:latin typeface="Arial" panose="020B0604020202020204" pitchFamily="34" charset="0"/>
              </a:rPr>
              <a:t> фактура </a:t>
            </a:r>
            <a:r>
              <a:rPr lang="ru-RU" dirty="0" err="1">
                <a:latin typeface="Arial" panose="020B0604020202020204" pitchFamily="34" charset="0"/>
              </a:rPr>
              <a:t>велкро</a:t>
            </a:r>
            <a:r>
              <a:rPr lang="ru-RU" dirty="0">
                <a:latin typeface="Arial" panose="020B0604020202020204" pitchFamily="34" charset="0"/>
              </a:rPr>
              <a:t> позволяет выполнять задания </a:t>
            </a:r>
            <a:r>
              <a:rPr lang="ru-RU" dirty="0" err="1">
                <a:latin typeface="Arial" panose="020B0604020202020204" pitchFamily="34" charset="0"/>
              </a:rPr>
              <a:t>наощупь.А</a:t>
            </a:r>
            <a:r>
              <a:rPr lang="ru-RU" dirty="0">
                <a:latin typeface="Arial" panose="020B0604020202020204" pitchFamily="34" charset="0"/>
              </a:rPr>
              <a:t> если ребёнок чем-то огорчён или рассержен, </a:t>
            </a:r>
            <a:r>
              <a:rPr lang="ru-RU" dirty="0" err="1">
                <a:latin typeface="Arial" panose="020B0604020202020204" pitchFamily="34" charset="0"/>
              </a:rPr>
              <a:t>велкрошка</a:t>
            </a:r>
            <a:r>
              <a:rPr lang="ru-RU" dirty="0">
                <a:latin typeface="Arial" panose="020B0604020202020204" pitchFamily="34" charset="0"/>
              </a:rPr>
              <a:t> помогает «спустить пар» безопасным и приемлемым способом. Просто предложите ребёнку рассоединить, «разорвать» сцепленные между собой ленты.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0" y="1537469"/>
            <a:ext cx="5255543" cy="26746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0"/>
            <a:ext cx="48806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94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8990" y="428337"/>
            <a:ext cx="5033010" cy="6429663"/>
          </a:xfrm>
        </p:spPr>
        <p:txBody>
          <a:bodyPr/>
          <a:lstStyle/>
          <a:p>
            <a:r>
              <a:rPr lang="ru-RU" sz="2800" dirty="0"/>
              <a:t>Мы выстраиваем дорожку –лабиринт и «ходим» по ней. А ещё две стороны ленты можно соединить в кольцо, и сконструировать... Но это уже совсем другая история.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05" y="3703063"/>
            <a:ext cx="3209925" cy="32099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37159"/>
            <a:ext cx="3440430" cy="34404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331470"/>
            <a:ext cx="3606799" cy="32461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590" y="3612832"/>
            <a:ext cx="5141595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815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97730" y="228601"/>
            <a:ext cx="7258050" cy="5687032"/>
          </a:xfrm>
        </p:spPr>
        <p:txBody>
          <a:bodyPr>
            <a:normAutofit/>
          </a:bodyPr>
          <a:lstStyle/>
          <a:p>
            <a:r>
              <a:rPr lang="ru-RU" dirty="0"/>
              <a:t>ПАЛЬЧИКОВЫЙ ТВИСТЕР(англ. </a:t>
            </a:r>
            <a:r>
              <a:rPr lang="ru-RU" dirty="0" err="1"/>
              <a:t>twist</a:t>
            </a:r>
            <a:r>
              <a:rPr lang="ru-RU" dirty="0"/>
              <a:t> —обвивать, скручивать, крутиться)Развивает мелкую моторику рук:•учит напрягать и расслаблять мышцы;•развивает умение сохранять положение пальцев некоторое время;•учит переключаться с одного движения на другое;•развивает точную координацию движений пальцев рук и </a:t>
            </a:r>
            <a:r>
              <a:rPr lang="ru-RU" dirty="0" err="1"/>
              <a:t>кисти.Развивает</a:t>
            </a:r>
            <a:r>
              <a:rPr lang="ru-RU" dirty="0"/>
              <a:t> зрительно –моторную координацию и </a:t>
            </a:r>
            <a:r>
              <a:rPr lang="ru-RU" dirty="0" err="1"/>
              <a:t>пальцевый</a:t>
            </a:r>
            <a:r>
              <a:rPr lang="ru-RU" dirty="0"/>
              <a:t> </a:t>
            </a:r>
            <a:r>
              <a:rPr lang="ru-RU" dirty="0" err="1"/>
              <a:t>гнозис;Формирует</a:t>
            </a:r>
            <a:r>
              <a:rPr lang="ru-RU" dirty="0"/>
              <a:t> эмоциональную отзывчивость в общении со сверстниками и </a:t>
            </a:r>
            <a:r>
              <a:rPr lang="ru-RU" dirty="0" err="1"/>
              <a:t>взрослыми;Воспитывает</a:t>
            </a:r>
            <a:r>
              <a:rPr lang="ru-RU" dirty="0"/>
              <a:t> личностные качества, умение выполнять задания.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518" y="3223261"/>
            <a:ext cx="4841662" cy="35066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9" y="228601"/>
            <a:ext cx="4522471" cy="34425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0416" y="367113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ПРАВИЛА ИГРЫ</a:t>
            </a:r>
          </a:p>
          <a:p>
            <a:r>
              <a:rPr lang="ru-RU" dirty="0"/>
              <a:t>Игра предназначена для детей от 3-х лет. Приготовьте руки к игре. Одна рука будет “танцевать” на поле, вторая -бросает кубики. Ходят по очереди. Первый игрок выбрасывает сразу два кубика и называет выпавший цвет и палец (он выделен белым цветом). Если на кубике выпадет белая ладошка, то игрок делает ход удобным для него пальцем. Следующие игроки выполняют свое задание согласно выпавшему на кубиках жребию.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305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174" y="228601"/>
            <a:ext cx="9872556" cy="4612612"/>
          </a:xfrm>
        </p:spPr>
        <p:txBody>
          <a:bodyPr/>
          <a:lstStyle/>
          <a:p>
            <a:r>
              <a:rPr lang="ru-RU" dirty="0"/>
              <a:t>Каждый последующий шаг выполняется без отрыва от поля пальцев, которые уже задействованы в игре. Если для пальца, который уже стоит на поле, выпал тот же самый цвет -решение о том, менять место или нет, остается за участником. Кто первый не выдержит напряжения и прекратит касание, или физически не сможет выполнить новое действие, покидает игру.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795779"/>
            <a:ext cx="8298180" cy="491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83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65" y="237002"/>
            <a:ext cx="3303270" cy="26520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4149090"/>
            <a:ext cx="3611880" cy="270891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118485" y="2014282"/>
            <a:ext cx="5417820" cy="2462066"/>
          </a:xfrm>
        </p:spPr>
        <p:txBody>
          <a:bodyPr/>
          <a:lstStyle/>
          <a:p>
            <a:pPr algn="ctr"/>
            <a:r>
              <a:rPr lang="ru-RU" sz="8000" dirty="0" smtClean="0"/>
              <a:t>СПАСИБО за</a:t>
            </a:r>
            <a:br>
              <a:rPr lang="ru-RU" sz="8000" dirty="0" smtClean="0"/>
            </a:br>
            <a:r>
              <a:rPr lang="ru-RU" sz="8000" dirty="0" smtClean="0"/>
              <a:t>ВНИМАНИЕ</a:t>
            </a:r>
            <a:endParaRPr lang="ru-RU" sz="80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" y="4264342"/>
            <a:ext cx="3472180" cy="24784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130" y="237002"/>
            <a:ext cx="3841750" cy="240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3733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</TotalTime>
  <Words>500</Words>
  <Application>Microsoft Office PowerPoint</Application>
  <PresentationFormat>Широкоэкранный</PresentationFormat>
  <Paragraphs>22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Пальчиковые дорожки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Пальчиковые дорожки</dc:title>
  <dc:creator>Лида</dc:creator>
  <cp:lastModifiedBy>Лида</cp:lastModifiedBy>
  <cp:revision>8</cp:revision>
  <dcterms:created xsi:type="dcterms:W3CDTF">2019-03-17T18:50:57Z</dcterms:created>
  <dcterms:modified xsi:type="dcterms:W3CDTF">2019-03-17T19:59:11Z</dcterms:modified>
</cp:coreProperties>
</file>