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1" r:id="rId6"/>
    <p:sldId id="274" r:id="rId7"/>
    <p:sldId id="273" r:id="rId8"/>
    <p:sldId id="267" r:id="rId9"/>
    <p:sldId id="270" r:id="rId10"/>
    <p:sldId id="269" r:id="rId11"/>
    <p:sldId id="271" r:id="rId12"/>
    <p:sldId id="272" r:id="rId13"/>
    <p:sldId id="268" r:id="rId14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5" autoAdjust="0"/>
    <p:restoredTop sz="85986" autoAdjust="0"/>
  </p:normalViewPr>
  <p:slideViewPr>
    <p:cSldViewPr snapToGrid="0">
      <p:cViewPr varScale="1">
        <p:scale>
          <a:sx n="82" d="100"/>
          <a:sy n="82" d="100"/>
        </p:scale>
        <p:origin x="69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87732BA-FD79-4293-9166-CE92219A2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C72961-AE7A-4CA3-B36C-A7658E84B1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62589-9C77-43C9-B8E3-1F984BB96071}" type="datetime1">
              <a:rPr lang="ru-RU" smtClean="0"/>
              <a:t>03.06.2023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D77C49-2DC1-48E9-8724-A5E73F5E56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BD5F79-A572-4927-9862-1AE0DC47C7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5ED9C-3110-43B1-8E9C-7B5F6033C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41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43DBD-EC87-4246-96B7-D3976C972DD6}" type="datetime1">
              <a:rPr lang="ru-RU" smtClean="0"/>
              <a:pPr/>
              <a:t>03.06.2023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E135A-D861-4CA7-AB47-58660F9863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97153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51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00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891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237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66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1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300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E135A-D861-4CA7-AB47-58660F98634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037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rtlCol="0"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7D3DEF-1C25-4F01-AC93-ADFEC30ACB09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 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 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 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 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766CDE-F428-428C-9EB4-219B0A061A50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rtlCol="0" anchor="b">
            <a:normAutofit/>
          </a:bodyPr>
          <a:lstStyle>
            <a:lvl1pPr algn="l">
              <a:defRPr sz="3600" b="0" cap="all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078A1C-C315-47C2-92D9-AA670EF1F0EF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8567DE-B30C-4D31-B422-2D88B7B4D5A7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2B7879-91BA-4412-BA42-9A56B6976849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1E44A3-9D7A-433D-B983-552F873849A2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A41C06-477C-4C70-8A18-DDB8ACA0B624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7465B7-B128-42AB-855A-09921B329926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934BAB-1110-4A6E-9F4C-2592B85CEFCB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Рисунок 2"/>
          <p:cNvSpPr>
            <a:spLocks noGrp="1" noChangeAspect="1"/>
          </p:cNvSpPr>
          <p:nvPr>
            <p:ph type="pic" idx="13" hasCustomPrompt="1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16" name="Текст 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rtlCol="0"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327165-00A0-40B8-B7C7-4F7B22E3F4CD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48F18C-3430-4E19-B73A-80EC8D47C117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DAB31A-A78E-4737-8C28-5A28904F5ECA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4" name="Надпись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578594-5876-424E-8C24-33A7CACB8897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6B8C76-E49D-4149-97A3-F6B41A518336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Надпись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2" name="Надпись 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F24CC4-47F8-407A-8F27-C7B988749C9B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211429-F012-4D04-A8BE-EFFF783DD1DE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rtlCol="0" anchor="t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1B82CB-C98A-4164-BB76-142385A1F633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 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 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4430EE06-7E41-4C20-BC06-52483DA8DA5C}" type="datetime1">
              <a:rPr lang="ru-RU" noProof="0" smtClean="0"/>
              <a:t>03.06.2023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Прямоугольник 65">
            <a:extLst>
              <a:ext uri="{FF2B5EF4-FFF2-40B4-BE49-F238E27FC236}">
                <a16:creationId xmlns:a16="http://schemas.microsoft.com/office/drawing/2014/main" id="{C5BDD1EA-D8C1-45AF-9F0A-14A2A137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BA91D-915C-49E9-BA6D-FB9B677AC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5235" y="1420928"/>
            <a:ext cx="4728283" cy="2085745"/>
          </a:xfrm>
        </p:spPr>
        <p:txBody>
          <a:bodyPr rtlCol="0">
            <a:noAutofit/>
          </a:bodyPr>
          <a:lstStyle/>
          <a:p>
            <a:pPr indent="360680" algn="ctr"/>
            <a:r>
              <a:rPr lang="ru-RU" sz="6000" b="1" i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Семинар-практикум:</a:t>
            </a:r>
            <a:br>
              <a:rPr lang="ru-RU" sz="6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6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8" name="Прямоугольник с двумя усеченными противолежащими углами 6">
            <a:extLst>
              <a:ext uri="{FF2B5EF4-FFF2-40B4-BE49-F238E27FC236}">
                <a16:creationId xmlns:a16="http://schemas.microsoft.com/office/drawing/2014/main" id="{14354E08-0068-48D7-A8AD-84C7B1CF5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5" name="Рисунок 4" descr="Учащийся, пишущий за столом">
            <a:extLst>
              <a:ext uri="{FF2B5EF4-FFF2-40B4-BE49-F238E27FC236}">
                <a16:creationId xmlns:a16="http://schemas.microsoft.com/office/drawing/2014/main" id="{DB01D247-521D-46B2-B29A-935ED000F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25" r="476" b="1"/>
          <a:stretch/>
        </p:blipFill>
        <p:spPr>
          <a:xfrm>
            <a:off x="799072" y="786117"/>
            <a:ext cx="6245352" cy="4956048"/>
          </a:xfrm>
          <a:custGeom>
            <a:avLst/>
            <a:gdLst>
              <a:gd name="connsiteX0" fmla="*/ 534609 w 6245352"/>
              <a:gd name="connsiteY0" fmla="*/ 0 h 4956048"/>
              <a:gd name="connsiteX1" fmla="*/ 6245352 w 6245352"/>
              <a:gd name="connsiteY1" fmla="*/ 0 h 4956048"/>
              <a:gd name="connsiteX2" fmla="*/ 6245352 w 6245352"/>
              <a:gd name="connsiteY2" fmla="*/ 4421439 h 4956048"/>
              <a:gd name="connsiteX3" fmla="*/ 5710743 w 6245352"/>
              <a:gd name="connsiteY3" fmla="*/ 4956048 h 4956048"/>
              <a:gd name="connsiteX4" fmla="*/ 0 w 6245352"/>
              <a:gd name="connsiteY4" fmla="*/ 4956048 h 4956048"/>
              <a:gd name="connsiteX5" fmla="*/ 0 w 6245352"/>
              <a:gd name="connsiteY5" fmla="*/ 534609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grpSp>
        <p:nvGrpSpPr>
          <p:cNvPr id="70" name="Группа 69">
            <a:extLst>
              <a:ext uri="{FF2B5EF4-FFF2-40B4-BE49-F238E27FC236}">
                <a16:creationId xmlns:a16="http://schemas.microsoft.com/office/drawing/2014/main" id="{A779F34F-2960-4B81-BA08-445B6F6A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10A57ACC-416F-4A5D-B7F7-DDA9886A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26522B4F-50C4-4FCE-8AE2-3789D63E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2C3978FC-B5D1-42BE-B086-BC2A733D5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ACED99F1-340D-4970-8E66-3B28E927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id="{50A54E39-63C0-4847-A766-C6B74FEB4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1194354B-690F-4DC2-8AEF-9FF3EB653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953" y="5221064"/>
            <a:ext cx="11908872" cy="1983370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«Игры с предметами при подготовке детей с нарушениями речи к обучению грамоте»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18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 23">
            <a:extLst>
              <a:ext uri="{FF2B5EF4-FFF2-40B4-BE49-F238E27FC236}">
                <a16:creationId xmlns:a16="http://schemas.microsoft.com/office/drawing/2014/main" id="{8F1EF17D-1B70-428C-8A8A-A2C5B390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2FAEDF3-CEC8-4BF6-8EA7-4079C471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98DB8F4-CD77-4FCC-8544-ADE8B478C1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22202DFE-039D-48E4-8536-FA30F2489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81F05E26-510E-4164-83C7-28E4FE9D7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 28">
              <a:extLst>
                <a:ext uri="{FF2B5EF4-FFF2-40B4-BE49-F238E27FC236}">
                  <a16:creationId xmlns:a16="http://schemas.microsoft.com/office/drawing/2014/main" id="{E632161A-50D4-4D96-887A-98FC92093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1" name="Прямоугольник 30">
            <a:extLst>
              <a:ext uri="{FF2B5EF4-FFF2-40B4-BE49-F238E27FC236}">
                <a16:creationId xmlns:a16="http://schemas.microsoft.com/office/drawing/2014/main" id="{929448D9-8F1D-4CFE-93BA-E0272F0DB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33" name="Группа 32">
            <a:extLst>
              <a:ext uri="{FF2B5EF4-FFF2-40B4-BE49-F238E27FC236}">
                <a16:creationId xmlns:a16="http://schemas.microsoft.com/office/drawing/2014/main" id="{94749DEA-AC6C-4834-A330-03A1796B8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20CBC5D1-BAF0-454E-9D7C-68370AA95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8ABB9F45-32F7-4915-A94F-F1E34B32D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94EA6F09-00FD-4C50-A2DF-D0B1CC4C9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4B8B975B-2618-4734-A401-FAB745190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4EF4B123-0577-4F10-986B-6BD86396A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B32E5810-B298-48C0-A576-BA9337C02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761" y="451405"/>
            <a:ext cx="11335658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Современные требования к эффективности обучения грамоте становятся выше из года в год, однако всё большее количество детей к моменту поступления в школу оказывается не готовым к усвоению письменной речи.</a:t>
            </a:r>
          </a:p>
          <a:p>
            <a:r>
              <a:rPr lang="ru-R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Хорошо подготовить ребёнка к школе, создать основу для обучения грамоте можно только в процессе серьёзной работы по развитию фонематического восприятия. </a:t>
            </a:r>
            <a:endParaRPr lang="ru-RU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4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Социальная значимость</a:t>
            </a:r>
            <a:r>
              <a:rPr lang="ru-R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данной проблемы  заключается в том, что  дети с несформированным фонематическим восприятием из-за высокой вероятности возникновения стойких и специфических трудностей при освоении навыков письма и чтения, поступая в школу, пополняют группу детей академического риска.  Поэтому так важен широкий и своевременный охват дошкольников логопедической помощью по коррекции фонетико-фонематического недоразвития, а её доступность и должное качество являются инструментом, обеспечивающим успешность их перехода на следующую ступень обучения и предупреждающим школьную (социальную) дезадаптацию.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55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 23">
            <a:extLst>
              <a:ext uri="{FF2B5EF4-FFF2-40B4-BE49-F238E27FC236}">
                <a16:creationId xmlns:a16="http://schemas.microsoft.com/office/drawing/2014/main" id="{8F1EF17D-1B70-428C-8A8A-A2C5B390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2FAEDF3-CEC8-4BF6-8EA7-4079C471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98DB8F4-CD77-4FCC-8544-ADE8B478C1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22202DFE-039D-48E4-8536-FA30F2489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81F05E26-510E-4164-83C7-28E4FE9D7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 28">
              <a:extLst>
                <a:ext uri="{FF2B5EF4-FFF2-40B4-BE49-F238E27FC236}">
                  <a16:creationId xmlns:a16="http://schemas.microsoft.com/office/drawing/2014/main" id="{E632161A-50D4-4D96-887A-98FC92093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1" name="Прямоугольник 30">
            <a:extLst>
              <a:ext uri="{FF2B5EF4-FFF2-40B4-BE49-F238E27FC236}">
                <a16:creationId xmlns:a16="http://schemas.microsoft.com/office/drawing/2014/main" id="{929448D9-8F1D-4CFE-93BA-E0272F0DB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33" name="Группа 32">
            <a:extLst>
              <a:ext uri="{FF2B5EF4-FFF2-40B4-BE49-F238E27FC236}">
                <a16:creationId xmlns:a16="http://schemas.microsoft.com/office/drawing/2014/main" id="{94749DEA-AC6C-4834-A330-03A1796B8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20CBC5D1-BAF0-454E-9D7C-68370AA95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8ABB9F45-32F7-4915-A94F-F1E34B32D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94EA6F09-00FD-4C50-A2DF-D0B1CC4C9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4B8B975B-2618-4734-A401-FAB745190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4EF4B123-0577-4F10-986B-6BD86396A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B32E5810-B298-48C0-A576-BA9337C02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761" y="543739"/>
            <a:ext cx="11335658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indent="360680"/>
            <a:r>
              <a:rPr lang="ru-RU" sz="2000" dirty="0">
                <a:solidFill>
                  <a:srgbClr val="181818"/>
                </a:solidFill>
                <a:effectLst/>
                <a:ea typeface="Times New Roman" panose="02020603050405020304" pitchFamily="18" charset="0"/>
              </a:rPr>
              <a:t>Учащиеся с ОВЗ испытывают значительные трудности при усвоении программного материала. При работе с такими детьми необходимо учитывать особенности их развития. материала по основным учебным предметам (математика, чтение, письмо). У них отмечается  отставание в познавательном развитии.</a:t>
            </a:r>
            <a:endParaRPr lang="ru-RU" sz="2000" dirty="0">
              <a:effectLst/>
              <a:ea typeface="Times New Roman" panose="02020603050405020304" pitchFamily="18" charset="0"/>
            </a:endParaRPr>
          </a:p>
          <a:p>
            <a:pPr indent="360680"/>
            <a:r>
              <a:rPr lang="ru-RU" sz="2000" dirty="0">
                <a:solidFill>
                  <a:srgbClr val="181818"/>
                </a:solidFill>
                <a:effectLst/>
                <a:ea typeface="Times New Roman" panose="02020603050405020304" pitchFamily="18" charset="0"/>
              </a:rPr>
              <a:t>У них отмечается замедленный темп и меньшая дифференцированность восприятия. При обучении учащихся с ОВЗ эти особенности проявляются в замедленном темпе узнавания, а также в том, что учащиеся часто путают графически сходные буквы, цифры, предметы, похожие по звучанию буквы, слова.</a:t>
            </a:r>
            <a:endParaRPr lang="ru-RU" sz="2000" dirty="0">
              <a:effectLst/>
              <a:ea typeface="Times New Roman" panose="02020603050405020304" pitchFamily="18" charset="0"/>
            </a:endParaRPr>
          </a:p>
          <a:p>
            <a:pPr indent="360680"/>
            <a:r>
              <a:rPr lang="ru-RU" sz="2000" dirty="0">
                <a:solidFill>
                  <a:srgbClr val="181818"/>
                </a:solidFill>
                <a:effectLst/>
                <a:ea typeface="Times New Roman" panose="02020603050405020304" pitchFamily="18" charset="0"/>
              </a:rPr>
              <a:t>Обучение грамоте  детей с ОВЗ имеет много общего с обучением грамоте детей, не имеющих отклонений в развитии речи, но имеет и множество особенностей.</a:t>
            </a:r>
            <a:endParaRPr lang="ru-RU" sz="2000" dirty="0">
              <a:effectLst/>
              <a:ea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Предложенные  пособия « Звуковые замки» , «Домики букв» созданы для профилактики дислексии и </a:t>
            </a:r>
            <a:r>
              <a:rPr lang="ru-RU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дисграфии</a:t>
            </a: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ea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М</a:t>
            </a: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атериал прост и универсален, так как может быть использован на всех этапах работы по изучению звуков с детьми разных возрастных групп. Он даёт возможность </a:t>
            </a:r>
            <a:r>
              <a:rPr lang="ru-RU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многовариативного</a:t>
            </a:r>
            <a:r>
              <a:rPr lang="ru-RU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проведения дидактических игр, позволяет в полном объёме решать задачи коррекционно-развивающего обучения.</a:t>
            </a:r>
            <a:endParaRPr lang="ru-RU" sz="2000" dirty="0">
              <a:effectLst/>
              <a:ea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62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 23">
            <a:extLst>
              <a:ext uri="{FF2B5EF4-FFF2-40B4-BE49-F238E27FC236}">
                <a16:creationId xmlns:a16="http://schemas.microsoft.com/office/drawing/2014/main" id="{8F1EF17D-1B70-428C-8A8A-A2C5B390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2FAEDF3-CEC8-4BF6-8EA7-4079C471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398DB8F4-CD77-4FCC-8544-ADE8B478C1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22202DFE-039D-48E4-8536-FA30F2489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81F05E26-510E-4164-83C7-28E4FE9D7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 28">
              <a:extLst>
                <a:ext uri="{FF2B5EF4-FFF2-40B4-BE49-F238E27FC236}">
                  <a16:creationId xmlns:a16="http://schemas.microsoft.com/office/drawing/2014/main" id="{E632161A-50D4-4D96-887A-98FC92093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31" name="Прямоугольник 30">
            <a:extLst>
              <a:ext uri="{FF2B5EF4-FFF2-40B4-BE49-F238E27FC236}">
                <a16:creationId xmlns:a16="http://schemas.microsoft.com/office/drawing/2014/main" id="{929448D9-8F1D-4CFE-93BA-E0272F0DB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pSp>
        <p:nvGrpSpPr>
          <p:cNvPr id="33" name="Группа 32">
            <a:extLst>
              <a:ext uri="{FF2B5EF4-FFF2-40B4-BE49-F238E27FC236}">
                <a16:creationId xmlns:a16="http://schemas.microsoft.com/office/drawing/2014/main" id="{94749DEA-AC6C-4834-A330-03A1796B8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20CBC5D1-BAF0-454E-9D7C-68370AA95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8ABB9F45-32F7-4915-A94F-F1E34B32D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94EA6F09-00FD-4C50-A2DF-D0B1CC4C9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4B8B975B-2618-4734-A401-FAB745190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4EF4B123-0577-4F10-986B-6BD86396A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B32E5810-B298-48C0-A576-BA9337C02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099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>
            <a:extLst>
              <a:ext uri="{FF2B5EF4-FFF2-40B4-BE49-F238E27FC236}">
                <a16:creationId xmlns:a16="http://schemas.microsoft.com/office/drawing/2014/main" id="{5076552F-111B-424A-B3BD-E5CE9047D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0" y="2408539"/>
            <a:ext cx="5203884" cy="325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8F3CB-D709-4C99-AEFD-C1AB8C92E15F}"/>
              </a:ext>
            </a:extLst>
          </p:cNvPr>
          <p:cNvSpPr txBox="1"/>
          <p:nvPr/>
        </p:nvSpPr>
        <p:spPr>
          <a:xfrm>
            <a:off x="478560" y="127967"/>
            <a:ext cx="1162129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603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</a:t>
            </a:r>
            <a:r>
              <a:rPr kumimoji="0" lang="ru-RU" altLang="ru-RU" sz="2800" b="1" i="1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kumimoji="0" lang="ru-RU" altLang="ru-RU" sz="28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работе с пособием «Звуковые замки» и «Домики букв» используются следующие</a:t>
            </a:r>
            <a:r>
              <a:rPr kumimoji="0" lang="ru-RU" altLang="ru-RU" sz="2800" b="1" i="1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методы</a:t>
            </a:r>
            <a:r>
              <a:rPr kumimoji="0" lang="ru-RU" altLang="ru-RU" sz="2800" b="1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kumimoji="0" lang="ru-RU" altLang="ru-RU" sz="2800" b="1" i="0" u="none" strike="noStrike" cap="none" normalizeH="0" baseline="0" dirty="0">
              <a:ln>
                <a:noFill/>
              </a:ln>
              <a:effectLst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метод эксперимента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(проверка гипотезы);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603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-исследовательский метод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(организация поисковой творческой деятельности);</a:t>
            </a:r>
          </a:p>
          <a:p>
            <a:pPr marL="0" marR="0" lvl="0" indent="3603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603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-репродуктивный  метод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(формирование навыков</a:t>
            </a:r>
          </a:p>
          <a:p>
            <a:pPr marL="0" marR="0" lvl="0" indent="3603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и умений использования полученных знаний);</a:t>
            </a:r>
          </a:p>
          <a:p>
            <a:pPr marL="0" marR="0" lvl="0" indent="3603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603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 также традиционные методы: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словесные 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(беседа, чтение фонетических сказок);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практические 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(упражнения творческого 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характера, игры, моделирование);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603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-наглядные 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(наблюдение, рассматривание макетов).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017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 23">
            <a:extLst>
              <a:ext uri="{FF2B5EF4-FFF2-40B4-BE49-F238E27FC236}">
                <a16:creationId xmlns:a16="http://schemas.microsoft.com/office/drawing/2014/main" id="{62CE031E-EE35-4AA7-9784-80509332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18D62D3-5800-4F4A-95BE-C1A2BB8B2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4C9E4F52-5D94-4242-AC69-EE6A23FAB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322CC7C0-D1D6-4FF0-A60C-1AEB9C873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99B43E48-8275-4871-8745-F5CB75CFD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 28">
              <a:extLst>
                <a:ext uri="{FF2B5EF4-FFF2-40B4-BE49-F238E27FC236}">
                  <a16:creationId xmlns:a16="http://schemas.microsoft.com/office/drawing/2014/main" id="{E87ED701-F942-4771-8F92-6EFCC2E8E0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87" y="4699415"/>
            <a:ext cx="6763874" cy="1507067"/>
          </a:xfr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ru-RU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Дидактическая игра </a:t>
            </a:r>
            <a:br>
              <a:rPr lang="ru-RU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«Какое слово спряталось»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83FD79-59D4-4D1F-801F-9B9D9AE0B20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58" y="451308"/>
            <a:ext cx="5155791" cy="404803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5E42445-818A-4716-8A7D-2ED5889B24C6}"/>
              </a:ext>
            </a:extLst>
          </p:cNvPr>
          <p:cNvSpPr txBox="1"/>
          <p:nvPr/>
        </p:nvSpPr>
        <p:spPr>
          <a:xfrm>
            <a:off x="5531157" y="145143"/>
            <a:ext cx="6449957" cy="6343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680" algn="r">
              <a:lnSpc>
                <a:spcPts val="2025"/>
              </a:lnSpc>
              <a:spcAft>
                <a:spcPts val="75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Правило игры предусматривает прочтение слов по первым буквам картинок и составление этих слов из набора букв.</a:t>
            </a: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Игра развивает:</a:t>
            </a:r>
            <a:r>
              <a:rPr lang="ru-RU" sz="32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память, внимание, логическое мышление, фонематический слух.</a:t>
            </a: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Игра закрепляет:</a:t>
            </a:r>
            <a:r>
              <a:rPr lang="ru-RU" sz="32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умение выделять первый звук в слове и записывать его с помощью буквы, навык чтения, звукобуквенный анализ слов.</a:t>
            </a: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Ход игры: </a:t>
            </a:r>
            <a:r>
              <a:rPr lang="ru-RU" sz="32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ребенку предлагается прочитать слова по первым буквам картинок и составить их из набора букв.</a:t>
            </a: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endParaRPr lang="ru-RU" sz="3200" b="1" dirty="0">
              <a:solidFill>
                <a:srgbClr val="4238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0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 23">
            <a:extLst>
              <a:ext uri="{FF2B5EF4-FFF2-40B4-BE49-F238E27FC236}">
                <a16:creationId xmlns:a16="http://schemas.microsoft.com/office/drawing/2014/main" id="{62CE031E-EE35-4AA7-9784-80509332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18D62D3-5800-4F4A-95BE-C1A2BB8B2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4C9E4F52-5D94-4242-AC69-EE6A23FAB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322CC7C0-D1D6-4FF0-A60C-1AEB9C873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99B43E48-8275-4871-8745-F5CB75CFD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 28">
              <a:extLst>
                <a:ext uri="{FF2B5EF4-FFF2-40B4-BE49-F238E27FC236}">
                  <a16:creationId xmlns:a16="http://schemas.microsoft.com/office/drawing/2014/main" id="{E87ED701-F942-4771-8F92-6EFCC2E8E0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55" y="4825194"/>
            <a:ext cx="6763874" cy="1507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7000"/>
              </a:lnSpc>
              <a:spcBef>
                <a:spcPts val="1500"/>
              </a:spcBef>
              <a:spcAft>
                <a:spcPts val="800"/>
              </a:spcAft>
            </a:pPr>
            <a:r>
              <a:rPr lang="ru-RU" sz="3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Дидактическая игра </a:t>
            </a:r>
            <a:br>
              <a:rPr lang="ru-RU" sz="3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3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«Какая буква спряталась?»</a:t>
            </a:r>
            <a:endParaRPr lang="ru-RU" sz="36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1DA6CC-094C-42DF-A618-BBF0D3F10D2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" y="426285"/>
            <a:ext cx="6358255" cy="40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CAAE66F-0268-413C-884C-F7F09A6B9117}"/>
              </a:ext>
            </a:extLst>
          </p:cNvPr>
          <p:cNvSpPr txBox="1"/>
          <p:nvPr/>
        </p:nvSpPr>
        <p:spPr>
          <a:xfrm>
            <a:off x="7102329" y="525739"/>
            <a:ext cx="4751216" cy="4637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680" algn="r">
              <a:lnSpc>
                <a:spcPts val="2025"/>
              </a:lnSpc>
              <a:spcAft>
                <a:spcPts val="750"/>
              </a:spcAft>
            </a:pPr>
            <a:r>
              <a:rPr lang="ru-RU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Цель:</a:t>
            </a:r>
            <a:r>
              <a:rPr lang="ru-RU" sz="28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совершенствование навыков звукобуквенного анализа.</a:t>
            </a: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r>
              <a:rPr lang="ru-RU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Оборудование:</a:t>
            </a:r>
            <a:r>
              <a:rPr lang="ru-RU" sz="28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                    перфокарты, на которых изображены несколько букв вместе.</a:t>
            </a: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 algn="r">
              <a:lnSpc>
                <a:spcPts val="2025"/>
              </a:lnSpc>
              <a:spcAft>
                <a:spcPts val="750"/>
              </a:spcAft>
            </a:pPr>
            <a:r>
              <a:rPr lang="ru-RU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Ход игры: </a:t>
            </a:r>
            <a:r>
              <a:rPr lang="ru-RU" sz="28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дети распознают букву и называют ее. Затем проводят по контуру этой буквы пальчиком. Печатают простым карандашом буквы, которые распознали.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761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 23">
            <a:extLst>
              <a:ext uri="{FF2B5EF4-FFF2-40B4-BE49-F238E27FC236}">
                <a16:creationId xmlns:a16="http://schemas.microsoft.com/office/drawing/2014/main" id="{62CE031E-EE35-4AA7-9784-80509332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18D62D3-5800-4F4A-95BE-C1A2BB8B2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4C9E4F52-5D94-4242-AC69-EE6A23FAB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322CC7C0-D1D6-4FF0-A60C-1AEB9C873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99B43E48-8275-4871-8745-F5CB75CFD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 28">
              <a:extLst>
                <a:ext uri="{FF2B5EF4-FFF2-40B4-BE49-F238E27FC236}">
                  <a16:creationId xmlns:a16="http://schemas.microsoft.com/office/drawing/2014/main" id="{E87ED701-F942-4771-8F92-6EFCC2E8E0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14" y="4876800"/>
            <a:ext cx="6763874" cy="150706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Шершавые буквы. </a:t>
            </a:r>
            <a:br>
              <a:rPr lang="ru-RU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Методика </a:t>
            </a:r>
            <a:r>
              <a:rPr lang="ru-RU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М.Монтессори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FBA2FB-5911-4F1E-8524-DB2F8C56313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14" y="765862"/>
            <a:ext cx="5561429" cy="373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B20AF93-AA87-4BA0-BC0D-A12FEAD941E3}"/>
              </a:ext>
            </a:extLst>
          </p:cNvPr>
          <p:cNvSpPr txBox="1"/>
          <p:nvPr/>
        </p:nvSpPr>
        <p:spPr>
          <a:xfrm>
            <a:off x="6180137" y="713649"/>
            <a:ext cx="6110514" cy="5970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680">
              <a:lnSpc>
                <a:spcPts val="2025"/>
              </a:lnSpc>
              <a:spcAft>
                <a:spcPts val="750"/>
              </a:spcAft>
            </a:pPr>
            <a:r>
              <a:rPr lang="ru-RU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Цель</a:t>
            </a:r>
            <a:r>
              <a:rPr lang="ru-RU" sz="28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ru-RU" sz="2800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утончение тактильного чувства, изучение алфавита через тактильные ощущения, подготовка к письму, соотнесение звука и его символа-буквы.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>
              <a:lnSpc>
                <a:spcPts val="2025"/>
              </a:lnSpc>
              <a:spcAft>
                <a:spcPts val="750"/>
              </a:spcAft>
            </a:pPr>
            <a:r>
              <a:rPr lang="ru-RU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Материал</a:t>
            </a:r>
            <a:r>
              <a:rPr lang="ru-RU" sz="2800" b="1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ru-RU" sz="2800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на табличках из толстого картона или на дощечках наклеены шершавые буквы из песчаной или бархатной бумаги. Шрифт письменный.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>
              <a:lnSpc>
                <a:spcPts val="2025"/>
              </a:lnSpc>
              <a:spcAft>
                <a:spcPts val="750"/>
              </a:spcAft>
            </a:pPr>
            <a:r>
              <a:rPr lang="ru-RU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Как играть:</a:t>
            </a:r>
            <a:r>
              <a:rPr lang="ru-RU" sz="2800" dirty="0">
                <a:solidFill>
                  <a:srgbClr val="4238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ребенок ставит перед собой коробку с шершавыми буквами и вынимает из нее одну из табличек. Например, табличку с буквой А. Логопед показывает ему, как можно двумя пальцами (средним и указательным) обвести букву, будто написать ее. Ребенок повторяет это движение и в конце называет букву. Он может повторить движение руки в воздухе, чтобы лучше запечатлеть очертание конкретной буквы.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60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4D512-5755-4258-A336-CC76C49C3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89" y="176923"/>
            <a:ext cx="6326188" cy="1507067"/>
          </a:xfrm>
        </p:spPr>
        <p:txBody>
          <a:bodyPr/>
          <a:lstStyle/>
          <a:p>
            <a:pPr algn="ctr"/>
            <a:r>
              <a:rPr lang="ru-RU" dirty="0"/>
              <a:t>Упражнения игры с прищепками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C56E62-BB47-4573-8044-913A25C18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311" y="1443015"/>
            <a:ext cx="7369601" cy="5414985"/>
          </a:xfrm>
        </p:spPr>
        <p:txBody>
          <a:bodyPr>
            <a:normAutofit fontScale="70000" lnSpcReduction="20000"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29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Игра «Внимательный малыш! »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Посмотри внимательно и скажи, на какой картинке слышится звук [ш]. Где он находится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(в начале, середине, конце слова).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Прикрепи прищепку к схеме.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Игра «Звуковой паровоз»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 внимательно на картинку, что это? Какой первый звук: Второй? Третий? Четвертый?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«Незнайка»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Незнайка очень любопытный, играет со всем, что понравится. 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Вот и в этой игре </a:t>
            </a: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нравятся только такие картинки, в которых есть звук «Д». Логопед показывает, как </a:t>
            </a:r>
            <a:r>
              <a:rPr lang="ru-RU" sz="29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Незнайка находит</a:t>
            </a: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звук (прикрепляет к каждой из картинок прищепки) .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Игра «Определи  звуки в слове».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 на картинку, определи какие звуки (гласные и согласные; твердый или мягкий звук) и прикрепите нужную прищепку.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Игра «Что не так? »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 внимательно на картинки.</a:t>
            </a:r>
            <a:br>
              <a:rPr lang="ru-RU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с ними не так? Каждый недостающий элемент на схеме замени прищепками нужного цвета.</a:t>
            </a:r>
            <a:endParaRPr lang="ru-RU" sz="29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D71B1D-CDA0-482B-91CD-1ED1FA1066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912" y="176923"/>
            <a:ext cx="4160520" cy="6158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7690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729980-0C12-4888-8831-4321FEA00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68" y="279400"/>
            <a:ext cx="11043331" cy="5236029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Таким образом, работа по обучению грамоте детей с нарушениями речи проводится системно, поэтапно, предусматривает использование целого комплекса дидактического материала, который применяется в различных формах организации детей: фронтальные, дифференцированные и индивидуальные задания. Систематическое его применение и продуманная методика работы обеспечивает возможность лучшего усвоения учебного материала, развития устной речи, формирования интереса к учебной деятельности в целом и освоение основ грамоты.</a:t>
            </a: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3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Прямоугольник 87">
            <a:extLst>
              <a:ext uri="{FF2B5EF4-FFF2-40B4-BE49-F238E27FC236}">
                <a16:creationId xmlns:a16="http://schemas.microsoft.com/office/drawing/2014/main" id="{58A973E8-C2D4-4C81-8ADE-C5C021A61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BA91D-915C-49E9-BA6D-FB9B677AC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873" y="4282135"/>
            <a:ext cx="9552558" cy="1233251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Спасибо за внимание!</a:t>
            </a:r>
          </a:p>
        </p:txBody>
      </p:sp>
      <p:grpSp>
        <p:nvGrpSpPr>
          <p:cNvPr id="90" name="Группа 89">
            <a:extLst>
              <a:ext uri="{FF2B5EF4-FFF2-40B4-BE49-F238E27FC236}">
                <a16:creationId xmlns:a16="http://schemas.microsoft.com/office/drawing/2014/main" id="{A08E251A-5371-4E82-A0F3-2CA0C15AB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1" name="Прямая соединительная линия 90">
              <a:extLst>
                <a:ext uri="{FF2B5EF4-FFF2-40B4-BE49-F238E27FC236}">
                  <a16:creationId xmlns:a16="http://schemas.microsoft.com/office/drawing/2014/main" id="{D31AC21F-237B-4CA8-BC96-29F3607FA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id="{9959094C-A1B3-4AD4-9AAE-0FCDDD798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>
              <a:extLst>
                <a:ext uri="{FF2B5EF4-FFF2-40B4-BE49-F238E27FC236}">
                  <a16:creationId xmlns:a16="http://schemas.microsoft.com/office/drawing/2014/main" id="{D5EC0EFA-8A7F-4299-A623-3EE741461B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965D7216-F9AF-42BE-99AD-1904DEF69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>
              <a:extLst>
                <a:ext uri="{FF2B5EF4-FFF2-40B4-BE49-F238E27FC236}">
                  <a16:creationId xmlns:a16="http://schemas.microsoft.com/office/drawing/2014/main" id="{CDE3349B-AD7F-48C8-9300-D81D69436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Прямоугольник с двумя усеченными противолежащими углами 12">
            <a:extLst>
              <a:ext uri="{FF2B5EF4-FFF2-40B4-BE49-F238E27FC236}">
                <a16:creationId xmlns:a16="http://schemas.microsoft.com/office/drawing/2014/main" id="{E05CABE9-5E7C-4773-BFCD-24B199FA1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607302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5FEB33F-650F-4584-9558-A22F06DCA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978" y="901862"/>
            <a:ext cx="5512294" cy="326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84093"/>
      </p:ext>
    </p:extLst>
  </p:cSld>
  <p:clrMapOvr>
    <a:masterClrMapping/>
  </p:clrMapOvr>
</p:sld>
</file>

<file path=ppt/theme/theme1.xml><?xml version="1.0" encoding="utf-8"?>
<a:theme xmlns:a="http://schemas.openxmlformats.org/drawingml/2006/main" name="Срез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A93B6D-1597-4D86-B6EB-52CA39D989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E76448-B9B5-444F-ABF0-3E2949E5B92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2CC082E-8DE3-449F-B604-FF5FA628FB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«Изучение среза»</Template>
  <TotalTime>105</TotalTime>
  <Words>923</Words>
  <Application>Microsoft Office PowerPoint</Application>
  <PresentationFormat>Широкоэкранный</PresentationFormat>
  <Paragraphs>55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Times New Roman</vt:lpstr>
      <vt:lpstr>Wingdings 3</vt:lpstr>
      <vt:lpstr>Срез</vt:lpstr>
      <vt:lpstr>Семинар-практикум: </vt:lpstr>
      <vt:lpstr>Презентация PowerPoint</vt:lpstr>
      <vt:lpstr>Презентация PowerPoint</vt:lpstr>
      <vt:lpstr>Презентация PowerPoint</vt:lpstr>
      <vt:lpstr>Дидактическая игра  «Какое слово спряталось» </vt:lpstr>
      <vt:lpstr>Дидактическая игра  «Какая буква спряталась?»</vt:lpstr>
      <vt:lpstr>Шершавые буквы.  Методика М.Монтессори  </vt:lpstr>
      <vt:lpstr>Упражнения игры с прищепками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Семинар-практикум:</dc:title>
  <dc:creator>Елена Жидких</dc:creator>
  <cp:lastModifiedBy>Lena</cp:lastModifiedBy>
  <cp:revision>11</cp:revision>
  <dcterms:created xsi:type="dcterms:W3CDTF">2022-11-06T15:09:27Z</dcterms:created>
  <dcterms:modified xsi:type="dcterms:W3CDTF">2023-06-03T09:32:59Z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